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6"/>
  </p:notesMasterIdLst>
  <p:handoutMasterIdLst>
    <p:handoutMasterId r:id="rId17"/>
  </p:handoutMasterIdLst>
  <p:sldIdLst>
    <p:sldId id="540" r:id="rId5"/>
    <p:sldId id="541" r:id="rId6"/>
    <p:sldId id="550" r:id="rId7"/>
    <p:sldId id="551" r:id="rId8"/>
    <p:sldId id="542" r:id="rId9"/>
    <p:sldId id="543" r:id="rId10"/>
    <p:sldId id="546" r:id="rId11"/>
    <p:sldId id="547" r:id="rId12"/>
    <p:sldId id="548" r:id="rId13"/>
    <p:sldId id="549" r:id="rId14"/>
    <p:sldId id="552" r:id="rId15"/>
  </p:sldIdLst>
  <p:sldSz cx="9144000" cy="6858000" type="screen4x3"/>
  <p:notesSz cx="6858000" cy="9947275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99CC00"/>
    <a:srgbClr val="EAB0A0"/>
    <a:srgbClr val="FEE3CE"/>
    <a:srgbClr val="FED6CE"/>
    <a:srgbClr val="0000FF"/>
    <a:srgbClr val="B7F876"/>
    <a:srgbClr val="99FF66"/>
    <a:srgbClr val="B6C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249B385F-0698-4A06-B7CA-883D4EF818E2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911"/>
            <a:ext cx="2972393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0C378404-19F9-4758-A1F3-DCFA7EAD02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C2F888B5-6EEE-4907-A44D-14FB36D2F98C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DA1AEDAB-3FC7-4581-BDA8-2CEDC05D7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AEDAB-3FC7-4581-BDA8-2CEDC05D7C6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5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3A6C-9D36-4738-B902-1885B8B2A9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5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88C7-CAE9-423B-AD52-F742E6989F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A0A9-B4D9-431E-B24A-4088D51FD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7D9B-E11F-44B4-9B1B-091BC98FBD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9C75-A4B8-488A-9F67-5CD32BC322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1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82D3-3301-4330-A716-D767A74398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4350-68AF-4FB4-BBB9-53B506E9CA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5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D48F-CAA2-474F-A541-B8853FC72B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1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2755-4808-4C8C-8BB7-644696F11B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1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CC1E-8A04-49EF-A7E7-6FEC535F89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FE67-AB36-4AE4-9ED3-7D21C62550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080DB-A489-4958-ABA2-9BCABEC1A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28.07.2025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43949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-20230618-WA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85" y="1589347"/>
            <a:ext cx="5139430" cy="33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558" y="389018"/>
            <a:ext cx="8415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«АҚМОЛА ОБЛЫСЫ БІЛІМ БАСҚАМАСЫНЫҢ СТЕПНОГОРСК ҚАЛАСЫ БОЙЫНША БІЛІМ БӨЛІМІ СТЕПНОГОРСК ҚАЛАСЫНЫҢ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ЫБЫРАЙ АЛТЫНСАРИН АТЫНДАҒЫ № 1 ЖАЛПЫ ОРТА БІЛІМ БЕРЕТІН МЕКТЕБІ» КОММУНАЛДЫҚ МЕМЛЕКЕТТІК МЕКЕМЕСІ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558" y="5095757"/>
            <a:ext cx="846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КГУ«ОБЩЕОБРАЗОВАТЕЛЬНАЯ ШКОЛА №1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ЫБЫРАЯ АЛТЫНСАРИНА ГОРОДА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СТЕПНОГОРСК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ОБРАЗОВАНИЯ ПО ГОРОДУ СТЕПНОГОРСК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АКМОЛИНСКОЙ ОБЛАСТИ»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18068" r="19025" b="16816"/>
          <a:stretch/>
        </p:blipFill>
        <p:spPr bwMode="auto">
          <a:xfrm>
            <a:off x="2228850" y="237612"/>
            <a:ext cx="4983480" cy="66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/>
          <a:stretch/>
        </p:blipFill>
        <p:spPr>
          <a:xfrm>
            <a:off x="2392107" y="2883222"/>
            <a:ext cx="1400141" cy="1429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98" y="380694"/>
            <a:ext cx="1433142" cy="138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40" y="2651882"/>
            <a:ext cx="1384888" cy="1384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7862"/>
          <a:stretch/>
        </p:blipFill>
        <p:spPr>
          <a:xfrm>
            <a:off x="43379" y="4672040"/>
            <a:ext cx="3019832" cy="210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7862"/>
          <a:stretch/>
        </p:blipFill>
        <p:spPr>
          <a:xfrm>
            <a:off x="6185289" y="4650132"/>
            <a:ext cx="3019832" cy="210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263099" y="-85554"/>
            <a:ext cx="691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147" y="1794190"/>
            <a:ext cx="14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руковоителя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рук. по ВР</a:t>
            </a:r>
          </a:p>
          <a:p>
            <a:pPr algn="ctr"/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Есенаманова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8443" y="3913102"/>
            <a:ext cx="168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</a:t>
            </a:r>
          </a:p>
          <a:p>
            <a:pPr algn="ctr"/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Гурущук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9106" y="2308982"/>
            <a:ext cx="143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Зам. рук. по УВР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Жунусова Г.С.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5146" y="4131212"/>
            <a:ext cx="164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46" b="16873"/>
          <a:stretch/>
        </p:blipFill>
        <p:spPr>
          <a:xfrm>
            <a:off x="2359106" y="1062807"/>
            <a:ext cx="1411006" cy="140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3000676" y="5002430"/>
            <a:ext cx="343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КГУ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«Общеобразовательная школа №1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 Ыбырая Алтынсарина»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34" y="938048"/>
            <a:ext cx="8560676" cy="32713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внедрение ЭКО компонента в учебную деятельность;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акции «Собери батарейку»;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городских мероприятий на уровне города;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проект в начальном звене «Вырасти цветок»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904" y="4698067"/>
            <a:ext cx="860797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СПОСОБЫ СТАТЬ ЗЕЛЕНЫМ</a:t>
            </a:r>
            <a:endParaRPr lang="ru-RU" sz="4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5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04" y="394252"/>
            <a:ext cx="8845826" cy="58210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k-KZ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№1</a:t>
            </a:r>
          </a:p>
          <a:p>
            <a:pPr marL="0" indent="0" algn="ctr">
              <a:buNone/>
            </a:pPr>
            <a:r>
              <a:rPr lang="kk-KZ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Ыбырая Алтынсарина»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основана в 1964 году</a:t>
            </a:r>
            <a:endParaRPr lang="ru-RU" sz="3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на основании Устава, утвержденного отделом образования города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Степногорска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13.04.2018, имеет государственную лицензию на право осуществления образовательной деятельности по образовательным программам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№ KZ35LAA00016061 от 14.05.2019, без ограничения срока действия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 общеобразовательного учреждения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общеобразовательная школа.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государственная.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обучения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русский.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Сменность занятий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мощность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508 человек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область, город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Степногорск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1микрорайон, здание 57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http://sc0001.stepnogorsk.aqmoedu.kz/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sh1-step@aqmoedu.gov.kz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0" y="417542"/>
            <a:ext cx="9037983" cy="119269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KZ Times New Roman" pitchFamily="18" charset="0"/>
              </a:rPr>
              <a:t/>
            </a:r>
            <a:br>
              <a:rPr lang="ru-RU" sz="2000" dirty="0" smtClean="0">
                <a:latin typeface="KZ 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2018 года ОШ №1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опорной школой по инклюзивному образованию.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5" descr="https://cf.ppt-online.org/files1/slide/8/8vm2wgrbOuTMUXCjBWJ7tPl91VZ5kE6csNYI3LHSf/slide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57" y="1286220"/>
            <a:ext cx="7429040" cy="55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7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13043" r="36241" b="19746"/>
          <a:stretch/>
        </p:blipFill>
        <p:spPr bwMode="auto">
          <a:xfrm>
            <a:off x="155858" y="3688215"/>
            <a:ext cx="4408725" cy="29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7" y="713324"/>
            <a:ext cx="4456765" cy="29748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02" y="713324"/>
            <a:ext cx="4359098" cy="2973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13031" r="29749" b="13224"/>
          <a:stretch/>
        </p:blipFill>
        <p:spPr bwMode="auto">
          <a:xfrm>
            <a:off x="4564583" y="3688215"/>
            <a:ext cx="4327625" cy="29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860" y="104178"/>
            <a:ext cx="88154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  <a:t>В рамках реализации государственной программы </a:t>
            </a:r>
            <a:b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  <a:t>развития образования и науки на 2020-2025 годы по расширению сети ресурсных кабинетов поддержки инклюзивного образования </a:t>
            </a:r>
            <a:b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  <a:t>26 ноября 2020 г. на базе средней школы № 1 имени </a:t>
            </a:r>
            <a:r>
              <a:rPr lang="ru-RU" sz="2000" b="1" dirty="0" err="1">
                <a:solidFill>
                  <a:schemeClr val="tx2"/>
                </a:solidFill>
                <a:latin typeface="KZ Times New Roman" pitchFamily="18" charset="0"/>
              </a:rPr>
              <a:t>Ыбырая</a:t>
            </a:r>
            <a: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KZ Times New Roman" pitchFamily="18" charset="0"/>
              </a:rPr>
              <a:t>Алтынсарина</a:t>
            </a:r>
            <a: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  <a:t> </a:t>
            </a:r>
            <a:b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  <a:t>г. </a:t>
            </a:r>
            <a:r>
              <a:rPr lang="ru-RU" sz="2000" b="1" dirty="0" err="1">
                <a:solidFill>
                  <a:schemeClr val="tx2"/>
                </a:solidFill>
                <a:latin typeface="KZ Times New Roman" pitchFamily="18" charset="0"/>
              </a:rPr>
              <a:t>Степногорска</a:t>
            </a:r>
            <a:r>
              <a:rPr lang="ru-RU" sz="2000" b="1" dirty="0">
                <a:solidFill>
                  <a:schemeClr val="tx2"/>
                </a:solidFill>
                <a:latin typeface="KZ Times New Roman" pitchFamily="18" charset="0"/>
              </a:rPr>
              <a:t> открылся ресурсный кабинет поддержки </a:t>
            </a:r>
            <a:r>
              <a:rPr lang="ru-RU" sz="2000" b="1" dirty="0" smtClean="0">
                <a:solidFill>
                  <a:schemeClr val="tx2"/>
                </a:solidFill>
                <a:latin typeface="KZ Times New Roman" pitchFamily="18" charset="0"/>
              </a:rPr>
              <a:t>инклюзивного образования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2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531"/>
            <a:ext cx="8229600" cy="6086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 тема   школы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«Обеспечение системности работы по развитию функциональной грамотности школьников через применение инновационных технологий».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качества преподавания через применение различных способов и приемов развития функциональной грамотности школьников.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2925074"/>
            <a:ext cx="890751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</a:t>
            </a: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КОНЦЕПТУАЛЬНЫМИ  ОСНОВАМИ  ВОСПИТАНИЯ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</a:t>
            </a: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 ТӘРБИЕ</a:t>
            </a:r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kk-KZ" sz="1600" dirty="0"/>
              <a:t>Приказ Министерства Просвещения Республики Казахстан «Об утверждении программы воспитания «Біртұтас тәрбие» в организациях образования» № 194 от 30 июля 2024 года, приложение 2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3600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87" y="606287"/>
            <a:ext cx="8229600" cy="54632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i="1" u="sng" dirty="0"/>
              <a:t>ЦЕЛЬ ПРОГРАММЫ:</a:t>
            </a:r>
            <a:endParaRPr lang="ru-RU" sz="3000" dirty="0"/>
          </a:p>
          <a:p>
            <a:pPr marL="0" lvl="0" indent="0" algn="just">
              <a:buNone/>
            </a:pPr>
            <a:r>
              <a:rPr lang="ru-RU" sz="3000" dirty="0"/>
              <a:t>формирование гармонично развитой личности обучающегося на основе ценностей казахстанской культуры, через развитие духовно-нравственных качеств, гражданской ответственности и патриотизма, добропорядочности и добросовестности.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коллектив, ориентируясь в своей деятельности на цель, должен конкретизировать ее применительно к своим условиям и возможностям.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04" y="672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К</a:t>
            </a:r>
            <a:r>
              <a:rPr lang="kk-KZ" sz="2800" b="1" i="1" dirty="0"/>
              <a:t>ЛЮЧЕВЫЕ ЦЕННОСТИ ОПРЕДЕЛЯЮЩИЕ ОБРАЗ НАЦИИ ВКЛЮЧЕНЫ В СОДЕРЖАНИЕ ПРОГРАММЫ, ЭТО</a:t>
            </a:r>
            <a:r>
              <a:rPr lang="ru-RU" sz="2800" b="1" i="1" dirty="0"/>
              <a:t>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kk-K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независимость </a:t>
            </a:r>
            <a:r>
              <a:rPr lang="ru-RU" sz="1400" dirty="0"/>
              <a:t>и патриотизм;</a:t>
            </a:r>
          </a:p>
          <a:p>
            <a:r>
              <a:rPr lang="ru-RU" sz="1400" dirty="0"/>
              <a:t>единство и солидарность;  </a:t>
            </a:r>
          </a:p>
          <a:p>
            <a:r>
              <a:rPr lang="ru-RU" sz="1400" dirty="0"/>
              <a:t>справедливость и ответственность; </a:t>
            </a:r>
          </a:p>
          <a:p>
            <a:r>
              <a:rPr lang="ru-RU" sz="1400" dirty="0"/>
              <a:t>закон и порядок; </a:t>
            </a:r>
          </a:p>
          <a:p>
            <a:r>
              <a:rPr lang="ru-RU" sz="1400" dirty="0"/>
              <a:t>трудолюбие и профессионализм; </a:t>
            </a:r>
          </a:p>
          <a:p>
            <a:r>
              <a:rPr lang="ru-RU" sz="1400" dirty="0"/>
              <a:t>созидание и новаторство</a:t>
            </a:r>
          </a:p>
          <a:p>
            <a:r>
              <a:rPr lang="ru-RU" sz="1400" u="sng" dirty="0"/>
              <a:t>«Справедливость – как принцип, ответственность – как основа, прогресс – как цель»</a:t>
            </a:r>
            <a:r>
              <a:rPr lang="ru-RU" sz="1400" dirty="0"/>
              <a:t> является основным посылом 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kk-KZ" sz="1400" dirty="0" smtClean="0"/>
          </a:p>
          <a:p>
            <a:r>
              <a:rPr lang="ru-RU" sz="1400" dirty="0"/>
              <a:t>В рамках реализации </a:t>
            </a:r>
            <a:r>
              <a:rPr lang="ru-RU" sz="1400" dirty="0" err="1"/>
              <a:t>компетентностного</a:t>
            </a:r>
            <a:r>
              <a:rPr lang="ru-RU" sz="1400" dirty="0"/>
              <a:t> подхода на основе воспитания ключевых ценностей у обучающихся должны развиваться ключевые компетенции, которые в совокупности определяют модель выпускника:</a:t>
            </a:r>
          </a:p>
          <a:p>
            <a:pPr lvl="0"/>
            <a:r>
              <a:rPr lang="ru-RU" sz="1400" dirty="0"/>
              <a:t>продвижение национальных интересов;</a:t>
            </a:r>
          </a:p>
          <a:p>
            <a:pPr lvl="0"/>
            <a:r>
              <a:rPr lang="ru-RU" sz="1400" dirty="0"/>
              <a:t>эффективные коммуникации;</a:t>
            </a:r>
          </a:p>
          <a:p>
            <a:pPr lvl="0"/>
            <a:r>
              <a:rPr lang="ru-RU" sz="1400" dirty="0"/>
              <a:t>служение обществу;</a:t>
            </a:r>
          </a:p>
          <a:p>
            <a:pPr lvl="0"/>
            <a:r>
              <a:rPr lang="ru-RU" sz="1400" dirty="0"/>
              <a:t>уважение и следование нормам общества;</a:t>
            </a:r>
          </a:p>
          <a:p>
            <a:pPr lvl="0"/>
            <a:r>
              <a:rPr lang="ru-RU" sz="1400" dirty="0"/>
              <a:t>стремление к достижению высоких результатов;</a:t>
            </a:r>
          </a:p>
          <a:p>
            <a:pPr lvl="0"/>
            <a:r>
              <a:rPr lang="ru-RU" sz="1400" dirty="0"/>
              <a:t>способность генерировать оригинальные идеи.</a:t>
            </a:r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440" y="2326897"/>
            <a:ext cx="895029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экологической культуры учащихся в процессе урочной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0B3A-4AE9-410E-A8B7-829E3F0D8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1b7c3def1f99bd0bc38fe3779bfd6af5258e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9b__x04b1__x049b__x044b__x049b__x0020__x043d__x0435__x0433__x0456__x0437__x0434__x0435__x0440__x0456_ xmlns="145c2447-2a5b-41ed-bab7-aee76549de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1CCE81BF967244D8919AFBD67AF03B0" ma:contentTypeVersion="5" ma:contentTypeDescription="Создание документа." ma:contentTypeScope="" ma:versionID="05a239e453c8cb32e05dd2a838b5d2b9">
  <xsd:schema xmlns:xsd="http://www.w3.org/2001/XMLSchema" xmlns:xs="http://www.w3.org/2001/XMLSchema" xmlns:p="http://schemas.microsoft.com/office/2006/metadata/properties" xmlns:ns2="efcc792c-ece2-486b-9f53-ee05d3870347" xmlns:ns3="145c2447-2a5b-41ed-bab7-aee76549de04" targetNamespace="http://schemas.microsoft.com/office/2006/metadata/properties" ma:root="true" ma:fieldsID="fe5cd08fffeee9c727978e7bee31b68c" ns2:_="" ns3:_="">
    <xsd:import namespace="efcc792c-ece2-486b-9f53-ee05d3870347"/>
    <xsd:import namespace="145c2447-2a5b-41ed-bab7-aee76549de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49b__x04b1__x049b__x044b__x049b__x0020__x043d__x0435__x0433__x0456__x0437__x0434__x0435__x0440__x0456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c792c-ece2-486b-9f53-ee05d38703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По автору публикации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По дате публикации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2447-2a5b-41ed-bab7-aee76549de04" elementFormDefault="qualified">
    <xsd:import namespace="http://schemas.microsoft.com/office/2006/documentManagement/types"/>
    <xsd:import namespace="http://schemas.microsoft.com/office/infopath/2007/PartnerControls"/>
    <xsd:element name="_x049b__x04b1__x049b__x044b__x049b__x0020__x043d__x0435__x0433__x0456__x0437__x0434__x0435__x0440__x0456_" ma:index="10" nillable="true" ma:displayName="математика 9сынып" ma:internalName="_x049b__x04b1__x049b__x044b__x049b__x0020__x043d__x0435__x0433__x0456__x0437__x0434__x0435__x0440__x0456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78E578-B1F2-457E-BF9C-93BBD1F47A79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45c2447-2a5b-41ed-bab7-aee76549de04"/>
    <ds:schemaRef ds:uri="efcc792c-ece2-486b-9f53-ee05d3870347"/>
  </ds:schemaRefs>
</ds:datastoreItem>
</file>

<file path=customXml/itemProps2.xml><?xml version="1.0" encoding="utf-8"?>
<ds:datastoreItem xmlns:ds="http://schemas.openxmlformats.org/officeDocument/2006/customXml" ds:itemID="{4243F2CC-7905-48B3-B93E-E293700700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C3D3A8-A0ED-4763-B40A-1315B8674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c792c-ece2-486b-9f53-ee05d3870347"/>
    <ds:schemaRef ds:uri="145c2447-2a5b-41ed-bab7-aee76549d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370</Words>
  <Application>Microsoft Office PowerPoint</Application>
  <PresentationFormat>Экран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Презентация PowerPoint</vt:lpstr>
      <vt:lpstr> С 2018 года ОШ №1  является опорной школой по инклюзивному образованию. </vt:lpstr>
      <vt:lpstr>Презентация PowerPoint</vt:lpstr>
      <vt:lpstr>Презентация PowerPoint</vt:lpstr>
      <vt:lpstr>    ПЛАН ВОСПИТАТЕЛЬНОЙ РАБОТЫ РАЗРАБАТЫВАЕТСЯ В СООТВЕТСТВИИ С КОНЦЕПТУАЛЬНЫМИ  ОСНОВАМИ  ВОСПИТАНИЯ В УСЛОВИЯХ РЕАЛИЗАЦИИ ПРОГРАММЫ «БІРТҰТАС ТӘРБИЕ»   Приказ Министерства Просвещения Республики Казахстан «Об утверждении программы воспитания «Біртұтас тәрбие» в организациях образования» № 194 от 30 июля 2024 года, приложение 2    </vt:lpstr>
      <vt:lpstr>Презентация PowerPoint</vt:lpstr>
      <vt:lpstr>КЛЮЧЕВЫЕ ЦЕННОСТИ ОПРЕДЕЛЯЮЩИЕ ОБРАЗ НАЦИИ ВКЛЮЧЕНЫ В СОДЕРЖАНИЕ ПРОГРАММЫ, ЭТО:    </vt:lpstr>
      <vt:lpstr>«Воспитание экологической культуры учащихся в процессе урочной  и внеурочной деятельности».</vt:lpstr>
      <vt:lpstr>Презентация PowerPoint</vt:lpstr>
      <vt:lpstr>Задачи: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абай</dc:creator>
  <cp:lastModifiedBy>Пользователь</cp:lastModifiedBy>
  <cp:revision>48</cp:revision>
  <dcterms:modified xsi:type="dcterms:W3CDTF">2025-07-28T07:00:01Z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0x01010051CCE81BF967244D8919AFBD67AF03B0</vt:lpwstr>
  </property>
</Properties>
</file>